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Roboto Medium"/>
      <p:regular r:id="rId28"/>
      <p:bold r:id="rId29"/>
      <p:italic r:id="rId30"/>
      <p:boldItalic r:id="rId31"/>
    </p:embeddedFont>
    <p:embeddedFont>
      <p:font typeface="Roboto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edium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boldItalic.fntdata"/><Relationship Id="rId30" Type="http://schemas.openxmlformats.org/officeDocument/2006/relationships/font" Target="fonts/RobotoMedium-italic.fntdata"/><Relationship Id="rId11" Type="http://schemas.openxmlformats.org/officeDocument/2006/relationships/slide" Target="slides/slide6.xml"/><Relationship Id="rId33" Type="http://schemas.openxmlformats.org/officeDocument/2006/relationships/font" Target="fonts/RobotoLight-bold.fntdata"/><Relationship Id="rId10" Type="http://schemas.openxmlformats.org/officeDocument/2006/relationships/slide" Target="slides/slide5.xml"/><Relationship Id="rId32" Type="http://schemas.openxmlformats.org/officeDocument/2006/relationships/font" Target="fonts/RobotoLight-regular.fntdata"/><Relationship Id="rId13" Type="http://schemas.openxmlformats.org/officeDocument/2006/relationships/slide" Target="slides/slide8.xml"/><Relationship Id="rId35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0d1c404c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0d1c404c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0d1c404c6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0d1c404c6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0d1c404c6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0d1c404c6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0d1c404c6_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0d1c404c6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0d1c404c6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30d1c404c6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0d1c404c6_3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0d1c404c6_3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0d1c404c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0d1c404c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0d1c404c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30d1c404c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0d1c404c6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0d1c404c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0d1c404c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0d1c404c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0d1c404c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0d1c404c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0d1c404c6_3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0d1c404c6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hyperlink" Target="https://arxiv.org/search/cs?searchtype=author&amp;query=Zeiler%2C+M+D" TargetMode="External"/><Relationship Id="rId9" Type="http://schemas.openxmlformats.org/officeDocument/2006/relationships/image" Target="../media/image6.png"/><Relationship Id="rId5" Type="http://schemas.openxmlformats.org/officeDocument/2006/relationships/hyperlink" Target="https://arxiv.org/search/cs?searchtype=author&amp;query=Fergus%2C+R" TargetMode="External"/><Relationship Id="rId6" Type="http://schemas.openxmlformats.org/officeDocument/2006/relationships/image" Target="../media/image25.png"/><Relationship Id="rId7" Type="http://schemas.openxmlformats.org/officeDocument/2006/relationships/image" Target="../media/image27.png"/><Relationship Id="rId8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hyperlink" Target="http://drive.google.com/file/d/1aPr5flNHqkugKFnx0Ofe99MW3uDwkxe3/view" TargetMode="External"/><Relationship Id="rId6" Type="http://schemas.openxmlformats.org/officeDocument/2006/relationships/image" Target="../media/image24.jpg"/><Relationship Id="rId7" Type="http://schemas.openxmlformats.org/officeDocument/2006/relationships/hyperlink" Target="http://drive.google.com/file/d/1th3KYWi0VsfzAPB4mHLBmANBO2Px2073/view" TargetMode="External"/><Relationship Id="rId8" Type="http://schemas.openxmlformats.org/officeDocument/2006/relationships/image" Target="../media/image2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hyperlink" Target="http://drive.google.com/file/d/1HvLK-pewZUs0g8VJk2jxODnHsPs_cN9U/view" TargetMode="External"/><Relationship Id="rId6" Type="http://schemas.openxmlformats.org/officeDocument/2006/relationships/image" Target="../media/image23.jpg"/><Relationship Id="rId7" Type="http://schemas.openxmlformats.org/officeDocument/2006/relationships/hyperlink" Target="http://drive.google.com/file/d/1btIqukJh4_S1pGIvZe9eHXle2ShcEdrh/view" TargetMode="External"/><Relationship Id="rId8" Type="http://schemas.openxmlformats.org/officeDocument/2006/relationships/image" Target="../media/image2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4-Lke9ewT_wgM5CrBwRAMeZ5EHn2ZaVk/view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647879"/>
            <a:ext cx="8222100" cy="19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Explainable</a:t>
            </a:r>
            <a:r>
              <a:rPr lang="en"/>
              <a:t> AI (XAI)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EAGE Hackathon 2022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SnorIAX Team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311700" y="131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GAN’s</a:t>
            </a:r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1838"/>
            <a:ext cx="8552324" cy="3989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GAN’s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600" y="1017800"/>
            <a:ext cx="7377276" cy="38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GAN’s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8" y="1266350"/>
            <a:ext cx="8182986" cy="38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WGAN-GP</a:t>
            </a:r>
            <a:endParaRPr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25" y="1122125"/>
            <a:ext cx="6790546" cy="38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GAN’s XAI </a:t>
            </a:r>
            <a:endParaRPr/>
          </a:p>
        </p:txBody>
      </p:sp>
      <p:pic>
        <p:nvPicPr>
          <p:cNvPr id="206" name="Google Shape;2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175" y="1381725"/>
            <a:ext cx="2139275" cy="297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6"/>
          <p:cNvSpPr txBox="1"/>
          <p:nvPr/>
        </p:nvSpPr>
        <p:spPr>
          <a:xfrm>
            <a:off x="682575" y="4099425"/>
            <a:ext cx="31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Let’s see what this guy is looking at 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6171950" y="718225"/>
            <a:ext cx="135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Saliency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6"/>
          <p:cNvSpPr txBox="1"/>
          <p:nvPr/>
        </p:nvSpPr>
        <p:spPr>
          <a:xfrm>
            <a:off x="6048500" y="2828925"/>
            <a:ext cx="135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Occlusion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4780050" y="2336325"/>
            <a:ext cx="428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Deep Inside Convolutional Networks: Visualising Image Classification Models and Saliency Maps [Simonyan et al., 2014]</a:t>
            </a:r>
            <a:endParaRPr sz="1000"/>
          </a:p>
        </p:txBody>
      </p:sp>
      <p:sp>
        <p:nvSpPr>
          <p:cNvPr id="211" name="Google Shape;211;p26"/>
          <p:cNvSpPr txBox="1"/>
          <p:nvPr/>
        </p:nvSpPr>
        <p:spPr>
          <a:xfrm>
            <a:off x="4677375" y="4566725"/>
            <a:ext cx="41955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90500" rtl="0" algn="l">
              <a:lnSpc>
                <a:spcPct val="91283"/>
              </a:lnSpc>
              <a:spcBef>
                <a:spcPts val="600"/>
              </a:spcBef>
              <a:spcAft>
                <a:spcPts val="900"/>
              </a:spcAft>
              <a:buNone/>
            </a:pPr>
            <a:r>
              <a:rPr lang="en" sz="1000">
                <a:highlight>
                  <a:srgbClr val="FFFFFF"/>
                </a:highlight>
              </a:rPr>
              <a:t>Visualizing and Understanding Convolutional Networks [</a:t>
            </a:r>
            <a:r>
              <a:rPr lang="en" sz="1100">
                <a:highlight>
                  <a:srgbClr val="FFFFFF"/>
                </a:highlight>
                <a:uFill>
                  <a:noFill/>
                </a:uFill>
                <a:hlinkClick r:id="rId4"/>
              </a:rPr>
              <a:t>Zeiler</a:t>
            </a:r>
            <a:r>
              <a:rPr lang="en" sz="1150">
                <a:highlight>
                  <a:srgbClr val="FFFFFF"/>
                </a:highlight>
              </a:rPr>
              <a:t>, </a:t>
            </a:r>
            <a:r>
              <a:rPr lang="en" sz="1100">
                <a:highlight>
                  <a:srgbClr val="FFFFFF"/>
                </a:highlight>
              </a:rPr>
              <a:t>&amp; </a:t>
            </a:r>
            <a:r>
              <a:rPr lang="en" sz="1100">
                <a:highlight>
                  <a:srgbClr val="FFFFFF"/>
                </a:highlight>
                <a:uFill>
                  <a:noFill/>
                </a:uFill>
                <a:hlinkClick r:id="rId5"/>
              </a:rPr>
              <a:t>Fergus</a:t>
            </a:r>
            <a:r>
              <a:rPr lang="en" sz="1000">
                <a:highlight>
                  <a:srgbClr val="FFFFFF"/>
                </a:highlight>
              </a:rPr>
              <a:t>, 2013</a:t>
            </a:r>
            <a:r>
              <a:rPr lang="en" sz="1000">
                <a:highlight>
                  <a:srgbClr val="FFFFFF"/>
                </a:highlight>
              </a:rPr>
              <a:t>]</a:t>
            </a:r>
            <a:endParaRPr sz="1000">
              <a:highlight>
                <a:srgbClr val="FFFFFF"/>
              </a:highlight>
            </a:endParaRPr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9669" y="1264738"/>
            <a:ext cx="2750900" cy="101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7100" y="3290624"/>
            <a:ext cx="2750901" cy="1304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Saliency results</a:t>
            </a:r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 title="animation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170200"/>
            <a:ext cx="3820901" cy="382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 title="animationsal2.mp4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1401" y="1170200"/>
            <a:ext cx="3820901" cy="382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7"/>
          <p:cNvSpPr txBox="1"/>
          <p:nvPr/>
        </p:nvSpPr>
        <p:spPr>
          <a:xfrm>
            <a:off x="1020650" y="4639250"/>
            <a:ext cx="20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From 0 to 500 epochs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5879650" y="4639250"/>
            <a:ext cx="20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From 0 to 500 epochs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Occlusion</a:t>
            </a:r>
            <a:r>
              <a:rPr lang="en"/>
              <a:t> results</a:t>
            </a:r>
            <a:endParaRPr/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 title="animationoclus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170200"/>
            <a:ext cx="3820901" cy="382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8" title="animationoclus2.mp4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39651" y="1170200"/>
            <a:ext cx="3820901" cy="382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8"/>
          <p:cNvSpPr txBox="1"/>
          <p:nvPr/>
        </p:nvSpPr>
        <p:spPr>
          <a:xfrm>
            <a:off x="1020650" y="4639250"/>
            <a:ext cx="20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From 0 to 500 epochs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28"/>
          <p:cNvSpPr txBox="1"/>
          <p:nvPr/>
        </p:nvSpPr>
        <p:spPr>
          <a:xfrm>
            <a:off x="5807900" y="4639250"/>
            <a:ext cx="20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From 0 to 500 epochs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  <p:sp>
        <p:nvSpPr>
          <p:cNvPr id="243" name="Google Shape;243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Intrinsic and post-hoc approaches are powerful and help a lot in interpreting </a:t>
            </a:r>
            <a:r>
              <a:rPr lang="en" sz="2100"/>
              <a:t>what</a:t>
            </a:r>
            <a:r>
              <a:rPr lang="en" sz="2100"/>
              <a:t> the network is learning!</a:t>
            </a:r>
            <a:endParaRPr sz="2100"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700"/>
              <a:t>We could extract the information directly from the network (intrinsic) or use a post-processing tool (post-hoc)</a:t>
            </a:r>
            <a:endParaRPr sz="170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Needs to select proper approach for a given problem</a:t>
            </a:r>
            <a:endParaRPr sz="2100"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700"/>
              <a:t>Can we interpret directly?</a:t>
            </a:r>
            <a:endParaRPr sz="1700"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700"/>
              <a:t>Do we need to post-process to be able to interpret?</a:t>
            </a:r>
            <a:endParaRPr sz="1700"/>
          </a:p>
          <a:p>
            <a:pPr indent="-3581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Most of the methods do not need TRAINING!</a:t>
            </a:r>
            <a:endParaRPr sz="2400"/>
          </a:p>
          <a:p>
            <a:pPr indent="-3540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324"/>
              <a:t>Different approaches could show different attention of the network. Further investigation is needed to determine which one is predominant.</a:t>
            </a:r>
            <a:endParaRPr sz="2324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485500" y="1008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Thanks!</a:t>
            </a:r>
            <a:endParaRPr sz="4400"/>
          </a:p>
        </p:txBody>
      </p:sp>
      <p:sp>
        <p:nvSpPr>
          <p:cNvPr id="249" name="Google Shape;249;p30"/>
          <p:cNvSpPr txBox="1"/>
          <p:nvPr>
            <p:ph idx="1" type="body"/>
          </p:nvPr>
        </p:nvSpPr>
        <p:spPr>
          <a:xfrm>
            <a:off x="3693300" y="4758750"/>
            <a:ext cx="5282100" cy="3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https://github.com/EAGE-Annual-Hackathon/SnorIAX/blob/main/README.md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50" name="Google Shape;25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825" y="-31650"/>
            <a:ext cx="5558000" cy="479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6320725" y="1233175"/>
            <a:ext cx="25509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5972725" y="1794300"/>
            <a:ext cx="2898900" cy="15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chemeClr val="lt1"/>
                </a:solidFill>
              </a:rPr>
              <a:t>XAI applications for </a:t>
            </a:r>
            <a:endParaRPr sz="1985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chemeClr val="lt1"/>
                </a:solidFill>
              </a:rPr>
              <a:t>Porous Media Generation </a:t>
            </a:r>
            <a:endParaRPr sz="1985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chemeClr val="lt1"/>
                </a:solidFill>
              </a:rPr>
              <a:t>and </a:t>
            </a:r>
            <a:endParaRPr sz="1985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chemeClr val="lt1"/>
                </a:solidFill>
              </a:rPr>
              <a:t>Salt Segmentation</a:t>
            </a:r>
            <a:endParaRPr sz="1985">
              <a:solidFill>
                <a:schemeClr val="lt1"/>
              </a:solidFill>
            </a:endParaRPr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25" y="123600"/>
            <a:ext cx="5680866" cy="48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99" name="Google Shape;99;p15"/>
          <p:cNvSpPr txBox="1"/>
          <p:nvPr>
            <p:ph idx="4294967295" type="body"/>
          </p:nvPr>
        </p:nvSpPr>
        <p:spPr>
          <a:xfrm>
            <a:off x="256025" y="3411050"/>
            <a:ext cx="1945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Miguel</a:t>
            </a:r>
            <a:r>
              <a:rPr lang="en" sz="1600"/>
              <a:t> Angel Corrales</a:t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KAUST</a:t>
            </a:r>
            <a:endParaRPr i="1" sz="1600"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6725" l="0" r="6725" t="0"/>
          <a:stretch/>
        </p:blipFill>
        <p:spPr>
          <a:xfrm>
            <a:off x="296675" y="1445750"/>
            <a:ext cx="1864500" cy="1864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2025" y="1378550"/>
            <a:ext cx="1998900" cy="199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9750" y="1378550"/>
            <a:ext cx="1998900" cy="199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41700" y="1378550"/>
            <a:ext cx="1998900" cy="1998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>
            <p:ph idx="4294967295" type="body"/>
          </p:nvPr>
        </p:nvSpPr>
        <p:spPr>
          <a:xfrm>
            <a:off x="2128975" y="3411050"/>
            <a:ext cx="25650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Abdullah</a:t>
            </a:r>
            <a:r>
              <a:rPr lang="en" sz="1600"/>
              <a:t> Alali</a:t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KAUST</a:t>
            </a:r>
            <a:endParaRPr sz="1600"/>
          </a:p>
        </p:txBody>
      </p:sp>
      <p:sp>
        <p:nvSpPr>
          <p:cNvPr id="105" name="Google Shape;105;p15"/>
          <p:cNvSpPr txBox="1"/>
          <p:nvPr>
            <p:ph idx="4294967295" type="body"/>
          </p:nvPr>
        </p:nvSpPr>
        <p:spPr>
          <a:xfrm>
            <a:off x="6558650" y="3462600"/>
            <a:ext cx="25650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Randy</a:t>
            </a:r>
            <a:r>
              <a:rPr lang="en" sz="1600"/>
              <a:t> Harsuko</a:t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600">
                <a:latin typeface="Roboto Light"/>
                <a:ea typeface="Roboto Light"/>
                <a:cs typeface="Roboto Light"/>
                <a:sym typeface="Roboto Light"/>
              </a:rPr>
              <a:t>KAUST</a:t>
            </a:r>
            <a:endParaRPr i="1"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2375" y="4289550"/>
            <a:ext cx="77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Madrid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3024925" y="4289550"/>
            <a:ext cx="77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Madrid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052638" y="4289550"/>
            <a:ext cx="101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Colombia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9" name="Google Shape;109;p15"/>
          <p:cNvSpPr txBox="1"/>
          <p:nvPr>
            <p:ph idx="4294967295" type="body"/>
          </p:nvPr>
        </p:nvSpPr>
        <p:spPr>
          <a:xfrm>
            <a:off x="4586300" y="3462600"/>
            <a:ext cx="1945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Danilo</a:t>
            </a:r>
            <a:r>
              <a:rPr lang="en" sz="1600"/>
              <a:t> Chamorro Riascos</a:t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KAUST</a:t>
            </a:r>
            <a:endParaRPr i="1" sz="1600"/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7454600" y="4289550"/>
            <a:ext cx="77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Madrid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311700" y="1229975"/>
            <a:ext cx="8339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Intrinsic: Salt Segmentation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Problem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Network Architecture	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Post-hoc: Porous Media Generation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Problem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Network Architecture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Remarks</a:t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280275" y="114037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Salt </a:t>
            </a:r>
            <a:r>
              <a:rPr lang="en"/>
              <a:t>segmentation</a:t>
            </a:r>
            <a:r>
              <a:rPr lang="en"/>
              <a:t> </a:t>
            </a:r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31572"/>
            <a:ext cx="8554348" cy="2859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Interpretable </a:t>
            </a:r>
            <a:r>
              <a:rPr lang="en"/>
              <a:t>segmentation with Attention</a:t>
            </a:r>
            <a:r>
              <a:rPr lang="en"/>
              <a:t> </a:t>
            </a:r>
            <a:endParaRPr/>
          </a:p>
        </p:txBody>
      </p:sp>
      <p:sp>
        <p:nvSpPr>
          <p:cNvPr id="132" name="Google Shape;132;p18"/>
          <p:cNvSpPr txBox="1"/>
          <p:nvPr/>
        </p:nvSpPr>
        <p:spPr>
          <a:xfrm>
            <a:off x="1254500" y="853075"/>
            <a:ext cx="481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6617975" y="2634625"/>
            <a:ext cx="14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Attention map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0575" y="2850300"/>
            <a:ext cx="2543899" cy="190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800" y="3119251"/>
            <a:ext cx="1859538" cy="18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2950" y="1200400"/>
            <a:ext cx="6118101" cy="103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4701" y="3043503"/>
            <a:ext cx="1938100" cy="1930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/>
        </p:nvSpPr>
        <p:spPr>
          <a:xfrm>
            <a:off x="1135100" y="2676938"/>
            <a:ext cx="14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Attention map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" name="Google Shape;141;p18"/>
          <p:cNvCxnSpPr/>
          <p:nvPr/>
        </p:nvCxnSpPr>
        <p:spPr>
          <a:xfrm flipH="1">
            <a:off x="2616500" y="4119838"/>
            <a:ext cx="1030800" cy="302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18"/>
          <p:cNvCxnSpPr/>
          <p:nvPr/>
        </p:nvCxnSpPr>
        <p:spPr>
          <a:xfrm flipH="1" rot="10800000">
            <a:off x="4572001" y="4087144"/>
            <a:ext cx="1692600" cy="3681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18"/>
          <p:cNvSpPr txBox="1"/>
          <p:nvPr/>
        </p:nvSpPr>
        <p:spPr>
          <a:xfrm>
            <a:off x="6774875" y="2186850"/>
            <a:ext cx="6454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Xie, 2021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 U-net </a:t>
            </a:r>
            <a:endParaRPr/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752" y="0"/>
            <a:ext cx="1397248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850" y="-58475"/>
            <a:ext cx="1864500" cy="724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4181" y="1640753"/>
            <a:ext cx="5449388" cy="21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6">
            <a:alphaModFix/>
          </a:blip>
          <a:srcRect b="66676" l="13815" r="0" t="0"/>
          <a:stretch/>
        </p:blipFill>
        <p:spPr>
          <a:xfrm>
            <a:off x="3175675" y="3971150"/>
            <a:ext cx="3534699" cy="7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 txBox="1"/>
          <p:nvPr/>
        </p:nvSpPr>
        <p:spPr>
          <a:xfrm>
            <a:off x="463150" y="2524100"/>
            <a:ext cx="127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Architecture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311700" y="4137100"/>
            <a:ext cx="17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Example on Glacier Segmentation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6889675" y="3856850"/>
            <a:ext cx="645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Holzmann et al., 2021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pic>
        <p:nvPicPr>
          <p:cNvPr id="161" name="Google Shape;161;p20" title="animation10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200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8625" y="2153725"/>
            <a:ext cx="355282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5408625" y="1170200"/>
            <a:ext cx="336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attention maps reflect the training result!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241825" y="228552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Generative Adversarial Networks 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